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64" r:id="rId3"/>
    <p:sldId id="265" r:id="rId4"/>
    <p:sldId id="267" r:id="rId5"/>
    <p:sldId id="266" r:id="rId6"/>
    <p:sldId id="268" r:id="rId7"/>
    <p:sldId id="269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278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AECF6-FBF0-4320-A60C-966609C3416B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4F369-8763-4A4F-9800-F9489F1245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27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0f7af2584a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20f7af2584a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71003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="" xmlns:a16="http://schemas.microsoft.com/office/drawing/2014/main" id="{BD29A76D-A46C-1CDB-7CA1-D80A590DC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>
            <a:extLst>
              <a:ext uri="{FF2B5EF4-FFF2-40B4-BE49-F238E27FC236}">
                <a16:creationId xmlns="" xmlns:a16="http://schemas.microsoft.com/office/drawing/2014/main" id="{61CBB0F4-AEA1-72D3-4ACF-287662DFD8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>
            <a:extLst>
              <a:ext uri="{FF2B5EF4-FFF2-40B4-BE49-F238E27FC236}">
                <a16:creationId xmlns="" xmlns:a16="http://schemas.microsoft.com/office/drawing/2014/main" id="{A9DBD0F2-3938-C1B5-CAB4-204158D629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41070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71983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62857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="" xmlns:a16="http://schemas.microsoft.com/office/drawing/2014/main" id="{5DA53986-700F-1A34-E380-51B7BE87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>
            <a:extLst>
              <a:ext uri="{FF2B5EF4-FFF2-40B4-BE49-F238E27FC236}">
                <a16:creationId xmlns="" xmlns:a16="http://schemas.microsoft.com/office/drawing/2014/main" id="{9FECE7AF-E614-A2A6-D977-3EB947301E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>
            <a:extLst>
              <a:ext uri="{FF2B5EF4-FFF2-40B4-BE49-F238E27FC236}">
                <a16:creationId xmlns="" xmlns:a16="http://schemas.microsoft.com/office/drawing/2014/main" id="{1DF5CBC7-6B98-05F4-6054-45F058EA93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2479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13561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="" xmlns:a16="http://schemas.microsoft.com/office/drawing/2014/main" id="{876AEB07-FA58-C58A-535D-42AC69124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>
            <a:extLst>
              <a:ext uri="{FF2B5EF4-FFF2-40B4-BE49-F238E27FC236}">
                <a16:creationId xmlns="" xmlns:a16="http://schemas.microsoft.com/office/drawing/2014/main" id="{DEC63BC3-CB97-5389-D36B-1A00480E83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>
            <a:extLst>
              <a:ext uri="{FF2B5EF4-FFF2-40B4-BE49-F238E27FC236}">
                <a16:creationId xmlns="" xmlns:a16="http://schemas.microsoft.com/office/drawing/2014/main" id="{564D881E-90AE-CDF8-FC49-52322F7030D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8318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="" xmlns:a16="http://schemas.microsoft.com/office/drawing/2014/main" id="{A616705F-F019-47EF-B7B8-1D77F845A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>
            <a:extLst>
              <a:ext uri="{FF2B5EF4-FFF2-40B4-BE49-F238E27FC236}">
                <a16:creationId xmlns="" xmlns:a16="http://schemas.microsoft.com/office/drawing/2014/main" id="{631F2518-AE23-3C23-F74D-A45662281BB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>
            <a:extLst>
              <a:ext uri="{FF2B5EF4-FFF2-40B4-BE49-F238E27FC236}">
                <a16:creationId xmlns="" xmlns:a16="http://schemas.microsoft.com/office/drawing/2014/main" id="{89F184B5-707D-4363-6745-E8803FBD0B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78342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="" xmlns:a16="http://schemas.microsoft.com/office/drawing/2014/main" id="{BD29A76D-A46C-1CDB-7CA1-D80A590DC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>
            <a:extLst>
              <a:ext uri="{FF2B5EF4-FFF2-40B4-BE49-F238E27FC236}">
                <a16:creationId xmlns="" xmlns:a16="http://schemas.microsoft.com/office/drawing/2014/main" id="{61CBB0F4-AEA1-72D3-4ACF-287662DFD8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>
            <a:extLst>
              <a:ext uri="{FF2B5EF4-FFF2-40B4-BE49-F238E27FC236}">
                <a16:creationId xmlns="" xmlns:a16="http://schemas.microsoft.com/office/drawing/2014/main" id="{A9DBD0F2-3938-C1B5-CAB4-204158D629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71635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="" xmlns:a16="http://schemas.microsoft.com/office/drawing/2014/main" id="{BD29A76D-A46C-1CDB-7CA1-D80A590DC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>
            <a:extLst>
              <a:ext uri="{FF2B5EF4-FFF2-40B4-BE49-F238E27FC236}">
                <a16:creationId xmlns="" xmlns:a16="http://schemas.microsoft.com/office/drawing/2014/main" id="{61CBB0F4-AEA1-72D3-4ACF-287662DFD8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>
            <a:extLst>
              <a:ext uri="{FF2B5EF4-FFF2-40B4-BE49-F238E27FC236}">
                <a16:creationId xmlns="" xmlns:a16="http://schemas.microsoft.com/office/drawing/2014/main" id="{A9DBD0F2-3938-C1B5-CAB4-204158D629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7579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385867" y="1746633"/>
            <a:ext cx="5531200" cy="22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6892267" y="5029600"/>
            <a:ext cx="4058400" cy="7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1" name="Google Shape;11;p2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15433" y="0"/>
            <a:ext cx="4064800" cy="553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4079067" y="0"/>
            <a:ext cx="8112800" cy="553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7045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oogle Shape;21;p4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22" name="Google Shape;22;p4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" name="Google Shape;23;p4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960000" y="1650933"/>
            <a:ext cx="10272000" cy="5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  <p:extLst>
      <p:ext uri="{BB962C8B-B14F-4D97-AF65-F5344CB8AC3E}">
        <p14:creationId xmlns:p14="http://schemas.microsoft.com/office/powerpoint/2010/main" val="313487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52" name="Google Shape;52;p8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" name="Google Shape;53;p8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54" name="Google Shape;54;p8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3735600" y="2557405"/>
            <a:ext cx="7496400" cy="329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62087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9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58" name="Google Shape;58;p9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9" name="Google Shape;59;p9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60" name="Google Shape;60;p9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61" name="Google Shape;61;p9"/>
          <p:cNvSpPr txBox="1">
            <a:spLocks noGrp="1"/>
          </p:cNvSpPr>
          <p:nvPr>
            <p:ph type="title"/>
          </p:nvPr>
        </p:nvSpPr>
        <p:spPr>
          <a:xfrm rot="515">
            <a:off x="3209200" y="2164085"/>
            <a:ext cx="8008800" cy="8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ubTitle" idx="1"/>
          </p:nvPr>
        </p:nvSpPr>
        <p:spPr>
          <a:xfrm>
            <a:off x="4877600" y="3070728"/>
            <a:ext cx="6340400" cy="19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954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10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65" name="Google Shape;65;p10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" name="Google Shape;66;p10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67" name="Google Shape;67;p10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68" name="Google Shape;68;p10"/>
          <p:cNvSpPr txBox="1">
            <a:spLocks noGrp="1"/>
          </p:cNvSpPr>
          <p:nvPr>
            <p:ph type="title"/>
          </p:nvPr>
        </p:nvSpPr>
        <p:spPr>
          <a:xfrm>
            <a:off x="960000" y="2978500"/>
            <a:ext cx="10272000" cy="820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123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306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oogle Shape;183;p22"/>
          <p:cNvGrpSpPr/>
          <p:nvPr/>
        </p:nvGrpSpPr>
        <p:grpSpPr>
          <a:xfrm>
            <a:off x="1030033" y="968833"/>
            <a:ext cx="8770800" cy="4584400"/>
            <a:chOff x="772525" y="726625"/>
            <a:chExt cx="6578100" cy="3438300"/>
          </a:xfrm>
        </p:grpSpPr>
        <p:sp>
          <p:nvSpPr>
            <p:cNvPr id="184" name="Google Shape;184;p22"/>
            <p:cNvSpPr/>
            <p:nvPr/>
          </p:nvSpPr>
          <p:spPr>
            <a:xfrm>
              <a:off x="772525" y="726625"/>
              <a:ext cx="6578100" cy="3438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5" name="Google Shape;185;p22"/>
            <p:cNvSpPr/>
            <p:nvPr/>
          </p:nvSpPr>
          <p:spPr>
            <a:xfrm>
              <a:off x="772525" y="726625"/>
              <a:ext cx="65781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86" name="Google Shape;186;p22"/>
          <p:cNvGrpSpPr/>
          <p:nvPr/>
        </p:nvGrpSpPr>
        <p:grpSpPr>
          <a:xfrm>
            <a:off x="6565567" y="3979100"/>
            <a:ext cx="4596400" cy="2112800"/>
            <a:chOff x="4924175" y="3441525"/>
            <a:chExt cx="3447300" cy="1584600"/>
          </a:xfrm>
        </p:grpSpPr>
        <p:sp>
          <p:nvSpPr>
            <p:cNvPr id="187" name="Google Shape;187;p22"/>
            <p:cNvSpPr/>
            <p:nvPr/>
          </p:nvSpPr>
          <p:spPr>
            <a:xfrm>
              <a:off x="4924175" y="3441525"/>
              <a:ext cx="3447300" cy="1584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8" name="Google Shape;188;p22"/>
            <p:cNvSpPr/>
            <p:nvPr/>
          </p:nvSpPr>
          <p:spPr>
            <a:xfrm>
              <a:off x="4924175" y="3441525"/>
              <a:ext cx="34473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89" name="Google Shape;189;p22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grpSp>
        <p:nvGrpSpPr>
          <p:cNvPr id="190" name="Google Shape;190;p22"/>
          <p:cNvGrpSpPr/>
          <p:nvPr/>
        </p:nvGrpSpPr>
        <p:grpSpPr>
          <a:xfrm>
            <a:off x="15434" y="0"/>
            <a:ext cx="12176433" cy="553200"/>
            <a:chOff x="11575" y="0"/>
            <a:chExt cx="9132325" cy="414900"/>
          </a:xfrm>
        </p:grpSpPr>
        <p:sp>
          <p:nvSpPr>
            <p:cNvPr id="191" name="Google Shape;191;p22"/>
            <p:cNvSpPr/>
            <p:nvPr/>
          </p:nvSpPr>
          <p:spPr>
            <a:xfrm>
              <a:off x="11575" y="0"/>
              <a:ext cx="3048600" cy="414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2" name="Google Shape;192;p22"/>
            <p:cNvSpPr/>
            <p:nvPr/>
          </p:nvSpPr>
          <p:spPr>
            <a:xfrm>
              <a:off x="3059300" y="0"/>
              <a:ext cx="6084600" cy="414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0434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60000" y="618400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10272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●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○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■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●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○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■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●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○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■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3977937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" name="Google Shape;208;p27"/>
          <p:cNvGrpSpPr/>
          <p:nvPr/>
        </p:nvGrpSpPr>
        <p:grpSpPr>
          <a:xfrm>
            <a:off x="1030033" y="968833"/>
            <a:ext cx="8770800" cy="4584400"/>
            <a:chOff x="772525" y="726625"/>
            <a:chExt cx="6578100" cy="3438300"/>
          </a:xfrm>
        </p:grpSpPr>
        <p:sp>
          <p:nvSpPr>
            <p:cNvPr id="209" name="Google Shape;209;p27"/>
            <p:cNvSpPr/>
            <p:nvPr/>
          </p:nvSpPr>
          <p:spPr>
            <a:xfrm>
              <a:off x="772525" y="726625"/>
              <a:ext cx="6578100" cy="3438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0" name="Google Shape;210;p27"/>
            <p:cNvSpPr/>
            <p:nvPr/>
          </p:nvSpPr>
          <p:spPr>
            <a:xfrm>
              <a:off x="772525" y="726625"/>
              <a:ext cx="65781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11" name="Google Shape;211;p27"/>
          <p:cNvGrpSpPr/>
          <p:nvPr/>
        </p:nvGrpSpPr>
        <p:grpSpPr>
          <a:xfrm>
            <a:off x="6565567" y="4588700"/>
            <a:ext cx="4596400" cy="1283200"/>
            <a:chOff x="4924175" y="3441525"/>
            <a:chExt cx="3447300" cy="962400"/>
          </a:xfrm>
        </p:grpSpPr>
        <p:sp>
          <p:nvSpPr>
            <p:cNvPr id="212" name="Google Shape;212;p27"/>
            <p:cNvSpPr/>
            <p:nvPr/>
          </p:nvSpPr>
          <p:spPr>
            <a:xfrm>
              <a:off x="4924175" y="3441525"/>
              <a:ext cx="3447300" cy="962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3" name="Google Shape;213;p27"/>
            <p:cNvSpPr/>
            <p:nvPr/>
          </p:nvSpPr>
          <p:spPr>
            <a:xfrm>
              <a:off x="4924175" y="3441525"/>
              <a:ext cx="34473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14" name="Google Shape;214;p27"/>
          <p:cNvGrpSpPr/>
          <p:nvPr/>
        </p:nvGrpSpPr>
        <p:grpSpPr>
          <a:xfrm>
            <a:off x="9132558" y="1746635"/>
            <a:ext cx="2486444" cy="2182724"/>
            <a:chOff x="1054812" y="1029590"/>
            <a:chExt cx="3436214" cy="3912627"/>
          </a:xfrm>
        </p:grpSpPr>
        <p:sp>
          <p:nvSpPr>
            <p:cNvPr id="215" name="Google Shape;215;p27"/>
            <p:cNvSpPr/>
            <p:nvPr/>
          </p:nvSpPr>
          <p:spPr>
            <a:xfrm>
              <a:off x="1054812" y="1029617"/>
              <a:ext cx="3436200" cy="3912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6" name="Google Shape;216;p27"/>
            <p:cNvSpPr/>
            <p:nvPr/>
          </p:nvSpPr>
          <p:spPr>
            <a:xfrm>
              <a:off x="1054825" y="1029590"/>
              <a:ext cx="3436200" cy="610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17" name="Google Shape;217;p27"/>
          <p:cNvSpPr txBox="1"/>
          <p:nvPr/>
        </p:nvSpPr>
        <p:spPr>
          <a:xfrm>
            <a:off x="1344000" y="1845367"/>
            <a:ext cx="937200" cy="8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lnSpc>
                <a:spcPct val="90000"/>
              </a:lnSpc>
              <a:buClr>
                <a:srgbClr val="000000"/>
              </a:buClr>
              <a:buFont typeface="Arial"/>
              <a:buNone/>
            </a:pPr>
            <a:r>
              <a:rPr lang="en" sz="4800" kern="0">
                <a:solidFill>
                  <a:srgbClr val="FFDB5D"/>
                </a:solidFill>
                <a:latin typeface="Quantico"/>
                <a:ea typeface="Quantico"/>
                <a:cs typeface="Quantico"/>
                <a:sym typeface="Quantico"/>
              </a:rPr>
              <a:t>&lt;/</a:t>
            </a:r>
            <a:endParaRPr sz="4800" kern="0">
              <a:solidFill>
                <a:srgbClr val="FFDB5D"/>
              </a:solidFill>
              <a:cs typeface="Arial"/>
              <a:sym typeface="Arial"/>
            </a:endParaRPr>
          </a:p>
        </p:txBody>
      </p:sp>
      <p:sp>
        <p:nvSpPr>
          <p:cNvPr id="218" name="Google Shape;218;p27"/>
          <p:cNvSpPr txBox="1"/>
          <p:nvPr/>
        </p:nvSpPr>
        <p:spPr>
          <a:xfrm>
            <a:off x="7930000" y="3346500"/>
            <a:ext cx="937200" cy="8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lnSpc>
                <a:spcPct val="90000"/>
              </a:lnSpc>
              <a:buClr>
                <a:srgbClr val="000000"/>
              </a:buClr>
              <a:buFont typeface="Arial"/>
              <a:buNone/>
            </a:pPr>
            <a:r>
              <a:rPr lang="en" sz="4800" kern="0">
                <a:solidFill>
                  <a:srgbClr val="FFFFFF"/>
                </a:solidFill>
                <a:latin typeface="Quantico"/>
                <a:ea typeface="Quantico"/>
                <a:cs typeface="Quantico"/>
                <a:sym typeface="Quantico"/>
              </a:rPr>
              <a:t>/&gt;</a:t>
            </a:r>
            <a:endParaRPr sz="4800" kern="0">
              <a:solidFill>
                <a:srgbClr val="FFFFFF"/>
              </a:solidFill>
              <a:cs typeface="Arial"/>
              <a:sym typeface="Arial"/>
            </a:endParaRPr>
          </a:p>
        </p:txBody>
      </p:sp>
      <p:sp>
        <p:nvSpPr>
          <p:cNvPr id="219" name="Google Shape;219;p27"/>
          <p:cNvSpPr txBox="1"/>
          <p:nvPr/>
        </p:nvSpPr>
        <p:spPr>
          <a:xfrm>
            <a:off x="9597943" y="2498133"/>
            <a:ext cx="1622400" cy="99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  <a:buNone/>
            </a:pPr>
            <a:r>
              <a:rPr lang="en" sz="4800" kern="0">
                <a:solidFill>
                  <a:srgbClr val="E81981"/>
                </a:solidFill>
                <a:cs typeface="Arial"/>
                <a:sym typeface="Arial"/>
              </a:rPr>
              <a:t>}</a:t>
            </a:r>
            <a:r>
              <a:rPr lang="en" sz="4800" kern="0">
                <a:solidFill>
                  <a:srgbClr val="FFFFFF"/>
                </a:solidFill>
                <a:cs typeface="Arial"/>
                <a:sym typeface="Arial"/>
              </a:rPr>
              <a:t> /&gt; </a:t>
            </a:r>
            <a:r>
              <a:rPr lang="en" sz="4800" kern="0">
                <a:solidFill>
                  <a:srgbClr val="94EE6B"/>
                </a:solidFill>
                <a:cs typeface="Arial"/>
                <a:sym typeface="Arial"/>
              </a:rPr>
              <a:t>[</a:t>
            </a:r>
            <a:endParaRPr sz="4800" kern="0">
              <a:solidFill>
                <a:srgbClr val="94EE6B"/>
              </a:solidFill>
              <a:cs typeface="Arial"/>
              <a:sym typeface="Arial"/>
            </a:endParaRPr>
          </a:p>
        </p:txBody>
      </p:sp>
      <p:sp>
        <p:nvSpPr>
          <p:cNvPr id="220" name="Google Shape;220;p27"/>
          <p:cNvSpPr txBox="1">
            <a:spLocks noGrp="1"/>
          </p:cNvSpPr>
          <p:nvPr>
            <p:ph type="ctrTitle"/>
          </p:nvPr>
        </p:nvSpPr>
        <p:spPr>
          <a:xfrm>
            <a:off x="2385867" y="1746633"/>
            <a:ext cx="5531200" cy="2237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5400" b="1" dirty="0"/>
              <a:t>Практическая работа №28</a:t>
            </a:r>
            <a:br>
              <a:rPr lang="ru-RU" sz="5400" b="1" dirty="0"/>
            </a:br>
            <a:endParaRPr sz="5400" b="1" dirty="0">
              <a:solidFill>
                <a:schemeClr val="accent2"/>
              </a:solidFill>
            </a:endParaRPr>
          </a:p>
        </p:txBody>
      </p:sp>
      <p:sp>
        <p:nvSpPr>
          <p:cNvPr id="221" name="Google Shape;221;p27"/>
          <p:cNvSpPr txBox="1">
            <a:spLocks noGrp="1"/>
          </p:cNvSpPr>
          <p:nvPr>
            <p:ph type="subTitle" idx="1"/>
          </p:nvPr>
        </p:nvSpPr>
        <p:spPr>
          <a:xfrm>
            <a:off x="6892267" y="5029600"/>
            <a:ext cx="4058400" cy="70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/>
            <a:r>
              <a:rPr lang="ru-RU" b="1" dirty="0"/>
              <a:t>Изображения в </a:t>
            </a:r>
            <a:r>
              <a:rPr lang="en-US" b="1" dirty="0" err="1"/>
              <a:t>ListView</a:t>
            </a:r>
            <a:r>
              <a:rPr lang="en-US" b="1" dirty="0"/>
              <a:t>. </a:t>
            </a:r>
            <a:r>
              <a:rPr lang="en-US" b="1" dirty="0" err="1"/>
              <a:t>ImageCell</a:t>
            </a:r>
            <a:r>
              <a:rPr lang="en-US" b="1" dirty="0"/>
              <a:t> </a:t>
            </a:r>
            <a:r>
              <a:rPr lang="ru-RU" b="1" dirty="0"/>
              <a:t>и </a:t>
            </a:r>
            <a:r>
              <a:rPr lang="en-US" b="1" dirty="0" err="1"/>
              <a:t>ViewCell</a:t>
            </a:r>
            <a:endParaRPr lang="ru-RU" b="1" dirty="0"/>
          </a:p>
        </p:txBody>
      </p:sp>
      <p:sp>
        <p:nvSpPr>
          <p:cNvPr id="222" name="Google Shape;222;p27"/>
          <p:cNvSpPr txBox="1"/>
          <p:nvPr/>
        </p:nvSpPr>
        <p:spPr>
          <a:xfrm>
            <a:off x="714833" y="156415"/>
            <a:ext cx="26660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Pitch Deck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223" name="Google Shape;223;p27"/>
          <p:cNvSpPr txBox="1"/>
          <p:nvPr/>
        </p:nvSpPr>
        <p:spPr>
          <a:xfrm>
            <a:off x="4973767" y="156415"/>
            <a:ext cx="26660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20xx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  <p:extLst>
      <p:ext uri="{BB962C8B-B14F-4D97-AF65-F5344CB8AC3E}">
        <p14:creationId xmlns:p14="http://schemas.microsoft.com/office/powerpoint/2010/main" val="3625302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="" xmlns:a16="http://schemas.microsoft.com/office/drawing/2014/main" id="{AED2A388-A535-44B1-6F42-551E7A5DB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>
            <a:extLst>
              <a:ext uri="{FF2B5EF4-FFF2-40B4-BE49-F238E27FC236}">
                <a16:creationId xmlns="" xmlns:a16="http://schemas.microsoft.com/office/drawing/2014/main" id="{5B9AD284-714B-2629-FFA2-9298A10995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800" dirty="0" smtClean="0">
                <a:solidFill>
                  <a:schemeClr val="accent2"/>
                </a:solidFill>
              </a:rPr>
              <a:t>&lt;/</a:t>
            </a:r>
            <a:r>
              <a:rPr lang="en" sz="2800" dirty="0" smtClean="0"/>
              <a:t> </a:t>
            </a:r>
            <a:r>
              <a:rPr lang="ru-RU" sz="2800" b="1" dirty="0"/>
              <a:t>Краткий план</a:t>
            </a:r>
          </a:p>
        </p:txBody>
      </p:sp>
      <p:sp>
        <p:nvSpPr>
          <p:cNvPr id="229" name="Google Shape;229;p28">
            <a:extLst>
              <a:ext uri="{FF2B5EF4-FFF2-40B4-BE49-F238E27FC236}">
                <a16:creationId xmlns="" xmlns:a16="http://schemas.microsoft.com/office/drawing/2014/main" id="{70D52FFD-6D99-AB6F-B78A-D1D6837EA2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24" y="1530042"/>
            <a:ext cx="9906016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1850" b="1" dirty="0"/>
              <a:t>Добавить модель данных:</a:t>
            </a:r>
          </a:p>
          <a:p>
            <a:pPr marL="203195" indent="0">
              <a:buNone/>
            </a:pPr>
            <a:r>
              <a:rPr lang="ru-RU" sz="1850" dirty="0"/>
              <a:t>Создать класс </a:t>
            </a:r>
            <a:r>
              <a:rPr lang="ru-RU" sz="1850" dirty="0" err="1"/>
              <a:t>ConstructionSite</a:t>
            </a:r>
            <a:r>
              <a:rPr lang="ru-RU" sz="1850" dirty="0"/>
              <a:t>, который будет представлять данные объектов, включая название, описание, цену, изображение и статус</a:t>
            </a:r>
            <a:r>
              <a:rPr lang="ru-RU" sz="1850" dirty="0" smtClean="0"/>
              <a:t>.</a:t>
            </a:r>
            <a:endParaRPr lang="ru-RU" sz="1850" dirty="0"/>
          </a:p>
          <a:p>
            <a:pPr marL="203195" indent="0">
              <a:buNone/>
            </a:pPr>
            <a:r>
              <a:rPr lang="ru-RU" sz="1850" b="1" dirty="0"/>
              <a:t>Добавить изображения:</a:t>
            </a:r>
          </a:p>
          <a:p>
            <a:pPr marL="203195" indent="0">
              <a:buNone/>
            </a:pPr>
            <a:r>
              <a:rPr lang="ru-RU" sz="1850" dirty="0"/>
              <a:t>Добавьте изображения объектов в соответствующие папки для </a:t>
            </a:r>
            <a:r>
              <a:rPr lang="ru-RU" sz="1850" dirty="0" err="1"/>
              <a:t>Android</a:t>
            </a:r>
            <a:r>
              <a:rPr lang="ru-RU" sz="1850" dirty="0"/>
              <a:t>, </a:t>
            </a:r>
            <a:r>
              <a:rPr lang="ru-RU" sz="1850" dirty="0" err="1"/>
              <a:t>iOS</a:t>
            </a:r>
            <a:r>
              <a:rPr lang="ru-RU" sz="1850" dirty="0"/>
              <a:t> и UWP</a:t>
            </a:r>
            <a:r>
              <a:rPr lang="ru-RU" sz="1850" dirty="0" smtClean="0"/>
              <a:t>.</a:t>
            </a:r>
            <a:endParaRPr lang="ru-RU" sz="1850" dirty="0"/>
          </a:p>
          <a:p>
            <a:pPr marL="203195" indent="0">
              <a:buNone/>
            </a:pPr>
            <a:r>
              <a:rPr lang="ru-RU" sz="1850" b="1" dirty="0"/>
              <a:t>Создать главный экран с </a:t>
            </a:r>
            <a:r>
              <a:rPr lang="ru-RU" sz="1850" b="1" dirty="0" err="1"/>
              <a:t>ListView</a:t>
            </a:r>
            <a:r>
              <a:rPr lang="ru-RU" sz="1850" b="1" dirty="0"/>
              <a:t>:</a:t>
            </a:r>
          </a:p>
          <a:p>
            <a:pPr marL="203195" indent="0">
              <a:buNone/>
            </a:pPr>
            <a:r>
              <a:rPr lang="ru-RU" sz="1850" dirty="0"/>
              <a:t>Отобразить список объектов с использованием </a:t>
            </a:r>
            <a:r>
              <a:rPr lang="ru-RU" sz="1850" dirty="0" err="1"/>
              <a:t>ViewCell</a:t>
            </a:r>
            <a:r>
              <a:rPr lang="ru-RU" sz="1850" dirty="0"/>
              <a:t>. Добавить элемент </a:t>
            </a:r>
            <a:r>
              <a:rPr lang="ru-RU" sz="1850" dirty="0" err="1"/>
              <a:t>Switch</a:t>
            </a:r>
            <a:r>
              <a:rPr lang="ru-RU" sz="1850" dirty="0"/>
              <a:t> для изменения статуса объекта (готово/в работе</a:t>
            </a:r>
            <a:r>
              <a:rPr lang="ru-RU" sz="1850" dirty="0" smtClean="0"/>
              <a:t>).</a:t>
            </a:r>
            <a:endParaRPr lang="ru-RU" sz="1850" dirty="0"/>
          </a:p>
          <a:p>
            <a:pPr marL="203195" indent="0">
              <a:buNone/>
            </a:pPr>
            <a:r>
              <a:rPr lang="ru-RU" sz="1850" b="1" dirty="0"/>
              <a:t>Создать экран с детальной информацией:</a:t>
            </a:r>
          </a:p>
          <a:p>
            <a:pPr marL="203195" indent="0">
              <a:buNone/>
            </a:pPr>
            <a:r>
              <a:rPr lang="ru-RU" sz="1850" dirty="0"/>
              <a:t>Реализовать вкладку, где для выбранного строительного объекта будет отображаться его название, описание, цена, статус и изображение</a:t>
            </a:r>
            <a:r>
              <a:rPr lang="ru-RU" sz="1850" dirty="0" smtClean="0"/>
              <a:t>.</a:t>
            </a:r>
            <a:endParaRPr lang="ru-RU" sz="1850" dirty="0"/>
          </a:p>
          <a:p>
            <a:pPr marL="203195" indent="0">
              <a:buNone/>
            </a:pPr>
            <a:r>
              <a:rPr lang="ru-RU" sz="1850" b="1" dirty="0"/>
              <a:t>Добавить CSS для оформления:</a:t>
            </a:r>
          </a:p>
          <a:p>
            <a:pPr marL="203195" indent="0">
              <a:buNone/>
            </a:pPr>
            <a:r>
              <a:rPr lang="ru-RU" sz="1850" dirty="0"/>
              <a:t>Применить стили через CSS для </a:t>
            </a:r>
            <a:r>
              <a:rPr lang="ru-RU" sz="1850" dirty="0" err="1"/>
              <a:t>ListView</a:t>
            </a:r>
            <a:r>
              <a:rPr lang="ru-RU" sz="1850" dirty="0"/>
              <a:t>, второго экрана и оформления кнопок.</a:t>
            </a:r>
          </a:p>
          <a:p>
            <a:pPr marL="203195" indent="0">
              <a:buNone/>
            </a:pPr>
            <a:endParaRPr lang="ru-RU" sz="1850" b="1" dirty="0"/>
          </a:p>
        </p:txBody>
      </p:sp>
    </p:spTree>
    <p:extLst>
      <p:ext uri="{BB962C8B-B14F-4D97-AF65-F5344CB8AC3E}">
        <p14:creationId xmlns:p14="http://schemas.microsoft.com/office/powerpoint/2010/main" val="1094864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&lt;/</a:t>
            </a:r>
            <a:r>
              <a:rPr lang="en-US" dirty="0"/>
              <a:t> </a:t>
            </a:r>
            <a:r>
              <a:rPr lang="ru-RU" b="1" dirty="0"/>
              <a:t>Изображения в </a:t>
            </a:r>
            <a:r>
              <a:rPr lang="en-US" b="1" dirty="0" err="1"/>
              <a:t>ListView</a:t>
            </a:r>
            <a:r>
              <a:rPr lang="en-US" b="1" dirty="0"/>
              <a:t>. </a:t>
            </a:r>
            <a:r>
              <a:rPr lang="en-US" b="1" dirty="0" err="1"/>
              <a:t>ImageCell</a:t>
            </a:r>
            <a:r>
              <a:rPr lang="en-US" b="1" dirty="0"/>
              <a:t> </a:t>
            </a:r>
            <a:r>
              <a:rPr lang="ru-RU" b="1" dirty="0"/>
              <a:t>и </a:t>
            </a:r>
            <a:r>
              <a:rPr lang="en-US" b="1" dirty="0" err="1"/>
              <a:t>ViewCell</a:t>
            </a:r>
            <a:r>
              <a:rPr lang="ru-RU" dirty="0"/>
              <a:t>	</a:t>
            </a:r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449764"/>
            <a:ext cx="6431296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2400" dirty="0"/>
              <a:t>Для отображения изображений в </a:t>
            </a:r>
            <a:r>
              <a:rPr lang="ru-RU" sz="2400" dirty="0" err="1"/>
              <a:t>ListView</a:t>
            </a:r>
            <a:r>
              <a:rPr lang="ru-RU" sz="2400" dirty="0"/>
              <a:t> в простых случаях мы можем использовать класс </a:t>
            </a:r>
            <a:r>
              <a:rPr lang="ru-RU" sz="2400" dirty="0" err="1"/>
              <a:t>ImageCell</a:t>
            </a:r>
            <a:r>
              <a:rPr lang="ru-RU" sz="2400" dirty="0"/>
              <a:t>, а в более сложных можно воспользоваться </a:t>
            </a:r>
            <a:r>
              <a:rPr lang="ru-RU" sz="2400" dirty="0" err="1"/>
              <a:t>ViewCell</a:t>
            </a:r>
            <a:r>
              <a:rPr lang="ru-RU" sz="2400" dirty="0"/>
              <a:t>.</a:t>
            </a:r>
          </a:p>
          <a:p>
            <a:pPr marL="203195" indent="0">
              <a:buNone/>
            </a:pPr>
            <a:endParaRPr lang="ru-RU" sz="2400" dirty="0"/>
          </a:p>
          <a:p>
            <a:pPr marL="203195" indent="0">
              <a:buNone/>
            </a:pPr>
            <a:r>
              <a:rPr lang="ru-RU" sz="2400" dirty="0"/>
              <a:t>Класс </a:t>
            </a:r>
            <a:r>
              <a:rPr lang="ru-RU" sz="2400" dirty="0" err="1"/>
              <a:t>ImageView</a:t>
            </a:r>
            <a:r>
              <a:rPr lang="ru-RU" sz="2400" dirty="0"/>
              <a:t> расширяет класс </a:t>
            </a:r>
            <a:r>
              <a:rPr lang="ru-RU" sz="2400" dirty="0" err="1"/>
              <a:t>TextCell</a:t>
            </a:r>
            <a:r>
              <a:rPr lang="ru-RU" sz="2400" dirty="0"/>
              <a:t>, добавляя свойство </a:t>
            </a:r>
            <a:r>
              <a:rPr lang="ru-RU" sz="2400" dirty="0" err="1"/>
              <a:t>ImageSource</a:t>
            </a:r>
            <a:r>
              <a:rPr lang="ru-RU" sz="2400" dirty="0"/>
              <a:t>, которое указывает на источник изображения.</a:t>
            </a:r>
          </a:p>
          <a:p>
            <a:pPr marL="203195" indent="0">
              <a:buNone/>
            </a:pPr>
            <a:endParaRPr lang="ru-RU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BAC14680-13E3-F639-B4F9-CDD94E17B2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0080" y="1357312"/>
            <a:ext cx="2417445" cy="4653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518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>
                <a:solidFill>
                  <a:schemeClr val="accent2"/>
                </a:solidFill>
              </a:rPr>
              <a:t>&lt;/</a:t>
            </a:r>
            <a:r>
              <a:rPr lang="en" dirty="0"/>
              <a:t> </a:t>
            </a:r>
            <a:r>
              <a:rPr lang="ru-RU" b="1" dirty="0"/>
              <a:t>Изображения в </a:t>
            </a:r>
            <a:r>
              <a:rPr lang="en-US" b="1" dirty="0" err="1"/>
              <a:t>ListView</a:t>
            </a:r>
            <a:r>
              <a:rPr lang="en-US" b="1" dirty="0"/>
              <a:t>. </a:t>
            </a:r>
            <a:r>
              <a:rPr lang="en-US" b="1" dirty="0" err="1"/>
              <a:t>ImageCell</a:t>
            </a:r>
            <a:r>
              <a:rPr lang="en-US" b="1" dirty="0"/>
              <a:t> </a:t>
            </a:r>
            <a:r>
              <a:rPr lang="ru-RU" b="1" dirty="0"/>
              <a:t>и </a:t>
            </a:r>
            <a:r>
              <a:rPr lang="en-US" b="1" dirty="0" err="1"/>
              <a:t>ViewCell</a:t>
            </a:r>
            <a:endParaRPr lang="ru-RU"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28850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1800" dirty="0"/>
              <a:t>В проект для </a:t>
            </a:r>
            <a:r>
              <a:rPr lang="ru-RU" sz="1800" dirty="0" err="1"/>
              <a:t>Android</a:t>
            </a:r>
            <a:r>
              <a:rPr lang="ru-RU" sz="1800" dirty="0"/>
              <a:t> изображения добавляются в папку </a:t>
            </a:r>
            <a:r>
              <a:rPr lang="ru-RU" sz="1800" dirty="0" err="1"/>
              <a:t>Drawables</a:t>
            </a:r>
            <a:r>
              <a:rPr lang="ru-RU" sz="1800" dirty="0"/>
              <a:t>, в проект для </a:t>
            </a:r>
            <a:r>
              <a:rPr lang="ru-RU" sz="1800" dirty="0" err="1"/>
              <a:t>iOS</a:t>
            </a:r>
            <a:r>
              <a:rPr lang="ru-RU" sz="1800" dirty="0"/>
              <a:t> - через папку папке </a:t>
            </a:r>
            <a:r>
              <a:rPr lang="ru-RU" sz="1800" dirty="0" err="1"/>
              <a:t>Assets</a:t>
            </a:r>
            <a:r>
              <a:rPr lang="ru-RU" sz="1800" dirty="0"/>
              <a:t> </a:t>
            </a:r>
            <a:r>
              <a:rPr lang="ru-RU" sz="1800" dirty="0" err="1"/>
              <a:t>Catalogs</a:t>
            </a:r>
            <a:r>
              <a:rPr lang="ru-RU" sz="1800" dirty="0"/>
              <a:t>, в проект для UWP - в корневую папку проекта.</a:t>
            </a:r>
          </a:p>
          <a:p>
            <a:pPr marL="203195" indent="0">
              <a:buNone/>
            </a:pPr>
            <a:r>
              <a:rPr lang="ru-RU" sz="1800" dirty="0"/>
              <a:t>Теперь определим класс страницы, которая будет выводить эти изображения через </a:t>
            </a:r>
            <a:r>
              <a:rPr lang="ru-RU" sz="1800" dirty="0" err="1"/>
              <a:t>ImageCell</a:t>
            </a:r>
            <a:r>
              <a:rPr lang="ru-RU" sz="1800" dirty="0"/>
              <a:t> (отрывок кода):</a:t>
            </a:r>
          </a:p>
          <a:p>
            <a:pPr marL="203195" indent="0">
              <a:buNone/>
            </a:pPr>
            <a:r>
              <a:rPr lang="en-US" sz="1800" dirty="0"/>
              <a:t> </a:t>
            </a:r>
            <a:r>
              <a:rPr lang="en-US" sz="1800" dirty="0" err="1"/>
              <a:t>ListView</a:t>
            </a:r>
            <a:r>
              <a:rPr lang="en-US" sz="1800" dirty="0"/>
              <a:t> </a:t>
            </a:r>
            <a:r>
              <a:rPr lang="en-US" sz="1800" dirty="0" err="1"/>
              <a:t>listView</a:t>
            </a:r>
            <a:r>
              <a:rPr lang="en-US" sz="1800" dirty="0"/>
              <a:t> = new </a:t>
            </a:r>
            <a:r>
              <a:rPr lang="en-US" sz="1800" dirty="0" err="1"/>
              <a:t>ListView</a:t>
            </a:r>
            <a:endParaRPr lang="en-US" sz="1800" dirty="0"/>
          </a:p>
          <a:p>
            <a:pPr marL="203195" indent="0">
              <a:buNone/>
            </a:pPr>
            <a:r>
              <a:rPr lang="en-US" sz="1800" dirty="0"/>
              <a:t>            {</a:t>
            </a:r>
          </a:p>
          <a:p>
            <a:pPr marL="203195" indent="0">
              <a:buNone/>
            </a:pPr>
            <a:r>
              <a:rPr lang="en-US" sz="1800" dirty="0"/>
              <a:t>                </a:t>
            </a:r>
            <a:r>
              <a:rPr lang="en-US" sz="1800" dirty="0" err="1"/>
              <a:t>HasUnevenRows</a:t>
            </a:r>
            <a:r>
              <a:rPr lang="en-US" sz="1800" dirty="0"/>
              <a:t> = true,</a:t>
            </a:r>
          </a:p>
          <a:p>
            <a:pPr marL="203195" indent="0">
              <a:buNone/>
            </a:pPr>
            <a:r>
              <a:rPr lang="en-US" sz="1800" dirty="0"/>
              <a:t>                </a:t>
            </a:r>
            <a:r>
              <a:rPr lang="en-US" sz="1800" dirty="0" err="1"/>
              <a:t>ItemsSource</a:t>
            </a:r>
            <a:r>
              <a:rPr lang="en-US" sz="1800" dirty="0"/>
              <a:t> = Phones,</a:t>
            </a:r>
          </a:p>
          <a:p>
            <a:pPr marL="203195" indent="0">
              <a:buNone/>
            </a:pPr>
            <a:r>
              <a:rPr lang="en-US" sz="1800" dirty="0"/>
              <a:t>                // </a:t>
            </a:r>
            <a:r>
              <a:rPr lang="ru-RU" sz="1800" dirty="0"/>
              <a:t>Определяем формат отображения данных</a:t>
            </a:r>
          </a:p>
          <a:p>
            <a:pPr marL="203195" indent="0">
              <a:buNone/>
            </a:pPr>
            <a:r>
              <a:rPr lang="ru-RU" sz="1800" dirty="0"/>
              <a:t>                </a:t>
            </a:r>
            <a:r>
              <a:rPr lang="en-US" sz="1800" dirty="0" err="1"/>
              <a:t>ItemTemplate</a:t>
            </a:r>
            <a:r>
              <a:rPr lang="en-US" sz="1800" dirty="0"/>
              <a:t> = new </a:t>
            </a:r>
            <a:r>
              <a:rPr lang="en-US" sz="1800" dirty="0" err="1"/>
              <a:t>DataTemplate</a:t>
            </a:r>
            <a:r>
              <a:rPr lang="en-US" sz="1800" dirty="0"/>
              <a:t>(() =&gt;</a:t>
            </a:r>
          </a:p>
          <a:p>
            <a:pPr marL="203195" indent="0">
              <a:buNone/>
            </a:pPr>
            <a:r>
              <a:rPr lang="en-US" sz="1800" dirty="0"/>
              <a:t>                {</a:t>
            </a:r>
          </a:p>
          <a:p>
            <a:pPr marL="203195" indent="0">
              <a:buNone/>
            </a:pPr>
            <a:r>
              <a:rPr lang="en-US" sz="1800" dirty="0"/>
              <a:t>                    </a:t>
            </a:r>
            <a:r>
              <a:rPr lang="en-US" sz="1800" dirty="0" err="1"/>
              <a:t>ImageCell</a:t>
            </a:r>
            <a:r>
              <a:rPr lang="en-US" sz="1800" dirty="0"/>
              <a:t> </a:t>
            </a:r>
            <a:r>
              <a:rPr lang="en-US" sz="1800" dirty="0" err="1"/>
              <a:t>imageCell</a:t>
            </a:r>
            <a:r>
              <a:rPr lang="en-US" sz="1800" dirty="0"/>
              <a:t> = new </a:t>
            </a:r>
            <a:r>
              <a:rPr lang="en-US" sz="1800" dirty="0" err="1"/>
              <a:t>ImageCell</a:t>
            </a:r>
            <a:r>
              <a:rPr lang="en-US" sz="1800" dirty="0"/>
              <a:t> { </a:t>
            </a:r>
            <a:r>
              <a:rPr lang="en-US" sz="1800" dirty="0" err="1"/>
              <a:t>TextColor</a:t>
            </a:r>
            <a:r>
              <a:rPr lang="en-US" sz="1800" dirty="0"/>
              <a:t> = </a:t>
            </a:r>
            <a:r>
              <a:rPr lang="en-US" sz="1800" dirty="0" err="1"/>
              <a:t>Color.Red</a:t>
            </a:r>
            <a:r>
              <a:rPr lang="en-US" sz="1800" dirty="0"/>
              <a:t>, </a:t>
            </a:r>
            <a:r>
              <a:rPr lang="en-US" sz="1800" dirty="0" err="1"/>
              <a:t>DetailColor</a:t>
            </a:r>
            <a:r>
              <a:rPr lang="en-US" sz="1800" dirty="0"/>
              <a:t> = </a:t>
            </a:r>
            <a:r>
              <a:rPr lang="en-US" sz="1800" dirty="0" err="1"/>
              <a:t>Color.Green</a:t>
            </a:r>
            <a:r>
              <a:rPr lang="en-US" sz="1800" dirty="0"/>
              <a:t> };</a:t>
            </a:r>
          </a:p>
        </p:txBody>
      </p:sp>
    </p:spTree>
    <p:extLst>
      <p:ext uri="{BB962C8B-B14F-4D97-AF65-F5344CB8AC3E}">
        <p14:creationId xmlns:p14="http://schemas.microsoft.com/office/powerpoint/2010/main" val="574057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="" xmlns:a16="http://schemas.microsoft.com/office/drawing/2014/main" id="{AE17C031-E83C-064F-C174-4828D1E8A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>
            <a:extLst>
              <a:ext uri="{FF2B5EF4-FFF2-40B4-BE49-F238E27FC236}">
                <a16:creationId xmlns="" xmlns:a16="http://schemas.microsoft.com/office/drawing/2014/main" id="{0B00F027-94F2-CBAD-4F8C-B60C7115F5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>
                <a:solidFill>
                  <a:schemeClr val="accent2"/>
                </a:solidFill>
              </a:rPr>
              <a:t>&lt;/</a:t>
            </a:r>
            <a:r>
              <a:rPr lang="en" dirty="0"/>
              <a:t> </a:t>
            </a:r>
            <a:r>
              <a:rPr lang="ru-RU" b="1" dirty="0"/>
              <a:t>Изображения в </a:t>
            </a:r>
            <a:r>
              <a:rPr lang="en-US" b="1" dirty="0" err="1"/>
              <a:t>ListView</a:t>
            </a:r>
            <a:r>
              <a:rPr lang="en-US" b="1" dirty="0"/>
              <a:t>. </a:t>
            </a:r>
            <a:r>
              <a:rPr lang="en-US" b="1" dirty="0" err="1"/>
              <a:t>ImageCell</a:t>
            </a:r>
            <a:r>
              <a:rPr lang="en-US" b="1" dirty="0"/>
              <a:t> </a:t>
            </a:r>
            <a:r>
              <a:rPr lang="ru-RU" b="1" dirty="0"/>
              <a:t>и </a:t>
            </a:r>
            <a:r>
              <a:rPr lang="en-US" b="1" dirty="0" err="1"/>
              <a:t>ViewCell</a:t>
            </a:r>
            <a:endParaRPr lang="ru-RU" dirty="0"/>
          </a:p>
        </p:txBody>
      </p:sp>
      <p:sp>
        <p:nvSpPr>
          <p:cNvPr id="229" name="Google Shape;229;p28">
            <a:extLst>
              <a:ext uri="{FF2B5EF4-FFF2-40B4-BE49-F238E27FC236}">
                <a16:creationId xmlns="" xmlns:a16="http://schemas.microsoft.com/office/drawing/2014/main" id="{6F6E6358-008A-FA8D-793E-F8E6B0B44C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24" y="128850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en-US" sz="1800" dirty="0"/>
              <a:t> </a:t>
            </a:r>
            <a:r>
              <a:rPr lang="en-US" sz="1800" dirty="0" err="1"/>
              <a:t>imageCell.SetBinding</a:t>
            </a:r>
            <a:r>
              <a:rPr lang="en-US" sz="1800" dirty="0"/>
              <a:t>(</a:t>
            </a:r>
            <a:r>
              <a:rPr lang="en-US" sz="1800" dirty="0" err="1"/>
              <a:t>ImageCell.TextProperty</a:t>
            </a:r>
            <a:r>
              <a:rPr lang="en-US" sz="1800" dirty="0"/>
              <a:t>, "Title");</a:t>
            </a:r>
          </a:p>
          <a:p>
            <a:pPr marL="203195" indent="0">
              <a:buNone/>
            </a:pPr>
            <a:r>
              <a:rPr lang="en-US" sz="1800" dirty="0"/>
              <a:t>                    Binding </a:t>
            </a:r>
            <a:r>
              <a:rPr lang="en-US" sz="1800" dirty="0" err="1"/>
              <a:t>companyBinding</a:t>
            </a:r>
            <a:r>
              <a:rPr lang="en-US" sz="1800" dirty="0"/>
              <a:t> = new Binding { Path = "Company", </a:t>
            </a:r>
            <a:r>
              <a:rPr lang="en-US" sz="1800" dirty="0" err="1"/>
              <a:t>StringFormat</a:t>
            </a:r>
            <a:r>
              <a:rPr lang="en-US" sz="1800" dirty="0"/>
              <a:t>="</a:t>
            </a:r>
            <a:r>
              <a:rPr lang="ru-RU" sz="1800" dirty="0"/>
              <a:t>Флагман от компании {0}"};</a:t>
            </a:r>
          </a:p>
          <a:p>
            <a:pPr marL="203195" indent="0">
              <a:buNone/>
            </a:pPr>
            <a:r>
              <a:rPr lang="ru-RU" sz="1800" dirty="0"/>
              <a:t>                    </a:t>
            </a:r>
            <a:r>
              <a:rPr lang="en-US" sz="1800" dirty="0" err="1"/>
              <a:t>imageCell.SetBinding</a:t>
            </a:r>
            <a:r>
              <a:rPr lang="en-US" sz="1800" dirty="0"/>
              <a:t>(</a:t>
            </a:r>
            <a:r>
              <a:rPr lang="en-US" sz="1800" dirty="0" err="1"/>
              <a:t>ImageCell.DetailProperty</a:t>
            </a:r>
            <a:r>
              <a:rPr lang="en-US" sz="1800" dirty="0"/>
              <a:t>, </a:t>
            </a:r>
            <a:r>
              <a:rPr lang="en-US" sz="1800" dirty="0" err="1"/>
              <a:t>companyBinding</a:t>
            </a:r>
            <a:r>
              <a:rPr lang="en-US" sz="1800" dirty="0"/>
              <a:t>);</a:t>
            </a:r>
          </a:p>
          <a:p>
            <a:pPr marL="203195" indent="0">
              <a:buNone/>
            </a:pPr>
            <a:r>
              <a:rPr lang="en-US" sz="1800" dirty="0"/>
              <a:t>                    </a:t>
            </a:r>
            <a:r>
              <a:rPr lang="en-US" sz="1800" dirty="0" err="1"/>
              <a:t>imageCell.SetBinding</a:t>
            </a:r>
            <a:r>
              <a:rPr lang="en-US" sz="1800" dirty="0"/>
              <a:t>(</a:t>
            </a:r>
            <a:r>
              <a:rPr lang="en-US" sz="1800" dirty="0" err="1"/>
              <a:t>ImageCell.ImageSourceProperty</a:t>
            </a:r>
            <a:r>
              <a:rPr lang="en-US" sz="1800" dirty="0"/>
              <a:t>, "</a:t>
            </a:r>
            <a:r>
              <a:rPr lang="en-US" sz="1800" dirty="0" err="1"/>
              <a:t>ImagePath</a:t>
            </a:r>
            <a:r>
              <a:rPr lang="en-US" sz="1800" dirty="0"/>
              <a:t>");</a:t>
            </a:r>
          </a:p>
          <a:p>
            <a:pPr marL="203195" indent="0">
              <a:buNone/>
            </a:pPr>
            <a:r>
              <a:rPr lang="en-US" sz="1800" dirty="0"/>
              <a:t>                    return </a:t>
            </a:r>
            <a:r>
              <a:rPr lang="en-US" sz="1800" dirty="0" err="1"/>
              <a:t>imageCell</a:t>
            </a:r>
            <a:r>
              <a:rPr lang="en-US" sz="1800" dirty="0"/>
              <a:t>;</a:t>
            </a:r>
          </a:p>
          <a:p>
            <a:pPr marL="203195" indent="0">
              <a:buNone/>
            </a:pPr>
            <a:r>
              <a:rPr lang="en-US" sz="1800" dirty="0"/>
              <a:t>                })</a:t>
            </a:r>
          </a:p>
          <a:p>
            <a:pPr marL="203195" indent="0">
              <a:buNone/>
            </a:pPr>
            <a:r>
              <a:rPr lang="en-US" sz="1800" dirty="0"/>
              <a:t>            };</a:t>
            </a:r>
          </a:p>
          <a:p>
            <a:pPr marL="203195" indent="0">
              <a:buNone/>
            </a:pPr>
            <a:r>
              <a:rPr lang="en-US" sz="1800" dirty="0"/>
              <a:t>            </a:t>
            </a:r>
            <a:r>
              <a:rPr lang="en-US" sz="1800" dirty="0" err="1"/>
              <a:t>listView.ItemTapped</a:t>
            </a:r>
            <a:r>
              <a:rPr lang="en-US" sz="1800" dirty="0"/>
              <a:t> += </a:t>
            </a:r>
            <a:r>
              <a:rPr lang="en-US" sz="1800" dirty="0" err="1"/>
              <a:t>OnItemTapped</a:t>
            </a:r>
            <a:r>
              <a:rPr lang="en-US" sz="1800" dirty="0"/>
              <a:t>;</a:t>
            </a:r>
          </a:p>
          <a:p>
            <a:pPr marL="203195" indent="0">
              <a:buNone/>
            </a:pPr>
            <a:r>
              <a:rPr lang="en-US" sz="1800" dirty="0"/>
              <a:t>            </a:t>
            </a:r>
            <a:r>
              <a:rPr lang="en-US" sz="1800" dirty="0" err="1"/>
              <a:t>this.Content</a:t>
            </a:r>
            <a:r>
              <a:rPr lang="en-US" sz="1800" dirty="0"/>
              <a:t> = new </a:t>
            </a:r>
            <a:r>
              <a:rPr lang="en-US" sz="1800" dirty="0" err="1"/>
              <a:t>StackLayout</a:t>
            </a:r>
            <a:r>
              <a:rPr lang="en-US" sz="1800" dirty="0"/>
              <a:t> { Children = { header, </a:t>
            </a:r>
            <a:r>
              <a:rPr lang="en-US" sz="1800" dirty="0" err="1"/>
              <a:t>listView</a:t>
            </a:r>
            <a:r>
              <a:rPr lang="en-US" sz="1800" dirty="0"/>
              <a:t> } };</a:t>
            </a:r>
          </a:p>
        </p:txBody>
      </p:sp>
    </p:spTree>
    <p:extLst>
      <p:ext uri="{BB962C8B-B14F-4D97-AF65-F5344CB8AC3E}">
        <p14:creationId xmlns:p14="http://schemas.microsoft.com/office/powerpoint/2010/main" val="4074274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>
                <a:solidFill>
                  <a:schemeClr val="accent2"/>
                </a:solidFill>
              </a:rPr>
              <a:t>&lt;/</a:t>
            </a:r>
            <a:r>
              <a:rPr lang="en" dirty="0"/>
              <a:t> </a:t>
            </a:r>
            <a:r>
              <a:rPr lang="en-US" b="1" dirty="0"/>
              <a:t>public class Phone</a:t>
            </a:r>
            <a:endParaRPr lang="ru-RU"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449764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en-US" sz="2800" dirty="0"/>
              <a:t>public class Phone</a:t>
            </a:r>
          </a:p>
          <a:p>
            <a:pPr marL="203195" indent="0">
              <a:buNone/>
            </a:pPr>
            <a:r>
              <a:rPr lang="en-US" sz="2800" dirty="0"/>
              <a:t>    {</a:t>
            </a:r>
          </a:p>
          <a:p>
            <a:pPr marL="203195" indent="0">
              <a:buNone/>
            </a:pPr>
            <a:r>
              <a:rPr lang="en-US" sz="2800" dirty="0"/>
              <a:t>        public string Title { get; set; }</a:t>
            </a:r>
          </a:p>
          <a:p>
            <a:pPr marL="203195" indent="0">
              <a:buNone/>
            </a:pPr>
            <a:r>
              <a:rPr lang="en-US" sz="2800" dirty="0"/>
              <a:t>        public string </a:t>
            </a:r>
            <a:r>
              <a:rPr lang="en-US" sz="2800" dirty="0" err="1"/>
              <a:t>ImagePath</a:t>
            </a:r>
            <a:r>
              <a:rPr lang="en-US" sz="2800" dirty="0"/>
              <a:t> { get; set; }</a:t>
            </a:r>
          </a:p>
          <a:p>
            <a:pPr marL="203195" indent="0">
              <a:buNone/>
            </a:pPr>
            <a:r>
              <a:rPr lang="en-US" sz="2800" dirty="0"/>
              <a:t>        public string Company { get; set; }</a:t>
            </a:r>
          </a:p>
          <a:p>
            <a:pPr marL="203195" indent="0">
              <a:buNone/>
            </a:pPr>
            <a:r>
              <a:rPr lang="en-US" sz="2800" dirty="0"/>
              <a:t>        public int Price { get; set; }</a:t>
            </a:r>
          </a:p>
          <a:p>
            <a:pPr marL="203195" indent="0">
              <a:buNone/>
            </a:pPr>
            <a:r>
              <a:rPr lang="en-US" sz="2800" dirty="0"/>
              <a:t>    }</a:t>
            </a:r>
            <a:endParaRPr sz="2800" b="1" dirty="0"/>
          </a:p>
        </p:txBody>
      </p:sp>
    </p:spTree>
    <p:extLst>
      <p:ext uri="{BB962C8B-B14F-4D97-AF65-F5344CB8AC3E}">
        <p14:creationId xmlns:p14="http://schemas.microsoft.com/office/powerpoint/2010/main" val="2665208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="" xmlns:a16="http://schemas.microsoft.com/office/drawing/2014/main" id="{CF68AB62-4837-B72C-602F-7AAD765A0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>
            <a:extLst>
              <a:ext uri="{FF2B5EF4-FFF2-40B4-BE49-F238E27FC236}">
                <a16:creationId xmlns="" xmlns:a16="http://schemas.microsoft.com/office/drawing/2014/main" id="{96E4D160-095C-1F80-BCCA-DE67E3AF770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>
                <a:solidFill>
                  <a:schemeClr val="accent2"/>
                </a:solidFill>
              </a:rPr>
              <a:t>&lt;/</a:t>
            </a:r>
            <a:r>
              <a:rPr lang="en" dirty="0"/>
              <a:t> </a:t>
            </a:r>
            <a:r>
              <a:rPr lang="ru-RU" b="1" dirty="0"/>
              <a:t>Изображения в </a:t>
            </a:r>
            <a:r>
              <a:rPr lang="en-US" b="1" dirty="0" err="1"/>
              <a:t>ListView</a:t>
            </a:r>
            <a:r>
              <a:rPr lang="en-US" b="1" dirty="0"/>
              <a:t>. </a:t>
            </a:r>
            <a:r>
              <a:rPr lang="en-US" b="1" dirty="0" err="1"/>
              <a:t>ImageCell</a:t>
            </a:r>
            <a:r>
              <a:rPr lang="en-US" b="1" dirty="0"/>
              <a:t> </a:t>
            </a:r>
            <a:r>
              <a:rPr lang="ru-RU" b="1" dirty="0"/>
              <a:t>и </a:t>
            </a:r>
            <a:r>
              <a:rPr lang="en-US" b="1" dirty="0" err="1"/>
              <a:t>ViewCell</a:t>
            </a:r>
            <a:endParaRPr lang="ru-RU" dirty="0"/>
          </a:p>
        </p:txBody>
      </p:sp>
      <p:sp>
        <p:nvSpPr>
          <p:cNvPr id="229" name="Google Shape;229;p28">
            <a:extLst>
              <a:ext uri="{FF2B5EF4-FFF2-40B4-BE49-F238E27FC236}">
                <a16:creationId xmlns="" xmlns:a16="http://schemas.microsoft.com/office/drawing/2014/main" id="{B4A7F50E-6564-7ED9-9885-5251C7515F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24" y="1288502"/>
            <a:ext cx="6248416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2600" dirty="0"/>
              <a:t>В класс Phone было добавлено свойство </a:t>
            </a:r>
            <a:r>
              <a:rPr lang="ru-RU" sz="2600" dirty="0" err="1"/>
              <a:t>ImagePath</a:t>
            </a:r>
            <a:r>
              <a:rPr lang="ru-RU" sz="2600" dirty="0"/>
              <a:t>, которое хранит путь к изображению в проекте. К этому свойству осуществляется привязка свойства </a:t>
            </a:r>
            <a:r>
              <a:rPr lang="ru-RU" sz="2600" dirty="0" err="1"/>
              <a:t>ImageSource</a:t>
            </a:r>
            <a:r>
              <a:rPr lang="ru-RU" sz="2600" dirty="0"/>
              <a:t> объекта </a:t>
            </a:r>
            <a:r>
              <a:rPr lang="ru-RU" sz="2600" dirty="0" err="1"/>
              <a:t>ImageCell</a:t>
            </a:r>
            <a:r>
              <a:rPr lang="ru-RU" sz="2600" dirty="0"/>
              <a:t>.</a:t>
            </a:r>
            <a:endParaRPr lang="en-US" sz="2600" dirty="0"/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03498A28-34B1-DACC-655B-012F66D828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40424"/>
          <a:stretch/>
        </p:blipFill>
        <p:spPr>
          <a:xfrm>
            <a:off x="7208400" y="1375771"/>
            <a:ext cx="3678555" cy="389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909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="" xmlns:a16="http://schemas.microsoft.com/office/drawing/2014/main" id="{9791484F-7760-E33C-4653-34A13E69F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>
            <a:extLst>
              <a:ext uri="{FF2B5EF4-FFF2-40B4-BE49-F238E27FC236}">
                <a16:creationId xmlns="" xmlns:a16="http://schemas.microsoft.com/office/drawing/2014/main" id="{7297982C-BBAD-60CD-419D-151516FB9F2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>
                <a:solidFill>
                  <a:schemeClr val="accent2"/>
                </a:solidFill>
              </a:rPr>
              <a:t>&lt;/</a:t>
            </a:r>
            <a:r>
              <a:rPr lang="en" dirty="0"/>
              <a:t> </a:t>
            </a:r>
            <a:r>
              <a:rPr lang="ru-RU" b="1" dirty="0"/>
              <a:t>Аналогичный пример в </a:t>
            </a:r>
            <a:r>
              <a:rPr lang="en-US" b="1" dirty="0" err="1"/>
              <a:t>Xaml</a:t>
            </a:r>
            <a:endParaRPr lang="ru-RU" dirty="0"/>
          </a:p>
        </p:txBody>
      </p:sp>
      <p:sp>
        <p:nvSpPr>
          <p:cNvPr id="229" name="Google Shape;229;p28">
            <a:extLst>
              <a:ext uri="{FF2B5EF4-FFF2-40B4-BE49-F238E27FC236}">
                <a16:creationId xmlns="" xmlns:a16="http://schemas.microsoft.com/office/drawing/2014/main" id="{F6C0B7E0-A5F4-8127-C639-06BAC57D541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24" y="1288502"/>
            <a:ext cx="9906016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1700" b="1" dirty="0"/>
              <a:t>Аналогичный пример в </a:t>
            </a:r>
            <a:r>
              <a:rPr lang="en-US" sz="1700" b="1" dirty="0" err="1"/>
              <a:t>Xaml</a:t>
            </a:r>
            <a:r>
              <a:rPr lang="en-US" sz="1700" b="1" dirty="0"/>
              <a:t>:</a:t>
            </a:r>
          </a:p>
          <a:p>
            <a:pPr marL="203195" indent="0">
              <a:buNone/>
            </a:pPr>
            <a:r>
              <a:rPr lang="en-US" sz="1700" b="1" dirty="0"/>
              <a:t>&lt;</a:t>
            </a:r>
            <a:r>
              <a:rPr lang="en-US" sz="1700" b="1" dirty="0" err="1"/>
              <a:t>ListView</a:t>
            </a:r>
            <a:r>
              <a:rPr lang="en-US" sz="1700" b="1" dirty="0"/>
              <a:t> x:Name="phonesList"</a:t>
            </a:r>
          </a:p>
          <a:p>
            <a:pPr marL="203195" indent="0">
              <a:buNone/>
            </a:pPr>
            <a:r>
              <a:rPr lang="en-US" sz="1700" b="1" dirty="0"/>
              <a:t>              </a:t>
            </a:r>
            <a:r>
              <a:rPr lang="en-US" sz="1700" b="1" dirty="0" err="1"/>
              <a:t>HasUnevenRows</a:t>
            </a:r>
            <a:r>
              <a:rPr lang="en-US" sz="1700" b="1" dirty="0"/>
              <a:t>="True"</a:t>
            </a:r>
          </a:p>
          <a:p>
            <a:pPr marL="203195" indent="0">
              <a:buNone/>
            </a:pPr>
            <a:r>
              <a:rPr lang="en-US" sz="1700" b="1" dirty="0"/>
              <a:t>              </a:t>
            </a:r>
            <a:r>
              <a:rPr lang="en-US" sz="1700" b="1" dirty="0" err="1"/>
              <a:t>ItemsSource</a:t>
            </a:r>
            <a:r>
              <a:rPr lang="en-US" sz="1700" b="1" dirty="0"/>
              <a:t>="{Binding Phones}" &gt;</a:t>
            </a:r>
          </a:p>
          <a:p>
            <a:pPr marL="203195" indent="0">
              <a:buNone/>
            </a:pPr>
            <a:r>
              <a:rPr lang="en-US" sz="1700" b="1" dirty="0"/>
              <a:t>            &lt;</a:t>
            </a:r>
            <a:r>
              <a:rPr lang="en-US" sz="1700" b="1" dirty="0" err="1"/>
              <a:t>ListView.ItemTemplate</a:t>
            </a:r>
            <a:r>
              <a:rPr lang="en-US" sz="1700" b="1" dirty="0"/>
              <a:t>&gt;</a:t>
            </a:r>
          </a:p>
          <a:p>
            <a:pPr marL="203195" indent="0">
              <a:buNone/>
            </a:pPr>
            <a:r>
              <a:rPr lang="en-US" sz="1700" b="1" dirty="0"/>
              <a:t>                &lt;</a:t>
            </a:r>
            <a:r>
              <a:rPr lang="en-US" sz="1700" b="1" dirty="0" err="1"/>
              <a:t>DataTemplate</a:t>
            </a:r>
            <a:r>
              <a:rPr lang="en-US" sz="1700" b="1" dirty="0"/>
              <a:t>&gt;</a:t>
            </a:r>
          </a:p>
          <a:p>
            <a:pPr marL="203195" indent="0">
              <a:buNone/>
            </a:pPr>
            <a:r>
              <a:rPr lang="en-US" sz="1700" b="1" dirty="0"/>
              <a:t>                    &lt;</a:t>
            </a:r>
            <a:r>
              <a:rPr lang="en-US" sz="1700" b="1" dirty="0" err="1"/>
              <a:t>ImageCell</a:t>
            </a:r>
            <a:endParaRPr lang="en-US" sz="1700" b="1" dirty="0"/>
          </a:p>
          <a:p>
            <a:pPr marL="203195" indent="0">
              <a:buNone/>
            </a:pPr>
            <a:r>
              <a:rPr lang="en-US" sz="1700" b="1" dirty="0"/>
              <a:t>                        </a:t>
            </a:r>
            <a:r>
              <a:rPr lang="en-US" sz="1700" b="1" dirty="0" err="1"/>
              <a:t>ImageSource</a:t>
            </a:r>
            <a:r>
              <a:rPr lang="en-US" sz="1700" b="1" dirty="0"/>
              <a:t>="{Binding </a:t>
            </a:r>
            <a:r>
              <a:rPr lang="en-US" sz="1700" b="1" dirty="0" err="1"/>
              <a:t>ImagePath</a:t>
            </a:r>
            <a:r>
              <a:rPr lang="en-US" sz="1700" b="1" dirty="0"/>
              <a:t>}"</a:t>
            </a:r>
          </a:p>
          <a:p>
            <a:pPr marL="203195" indent="0">
              <a:buNone/>
            </a:pPr>
            <a:r>
              <a:rPr lang="en-US" sz="1700" b="1" dirty="0"/>
              <a:t>                        Text="{Binding Title}"</a:t>
            </a:r>
          </a:p>
          <a:p>
            <a:pPr marL="203195" indent="0">
              <a:buNone/>
            </a:pPr>
            <a:r>
              <a:rPr lang="en-US" sz="1700" b="1" dirty="0"/>
              <a:t>                        Detail="{Binding Company, </a:t>
            </a:r>
            <a:r>
              <a:rPr lang="en-US" sz="1700" b="1" dirty="0" err="1"/>
              <a:t>StringFormat</a:t>
            </a:r>
            <a:r>
              <a:rPr lang="en-US" sz="1700" b="1" dirty="0"/>
              <a:t>='</a:t>
            </a:r>
            <a:r>
              <a:rPr lang="ru-RU" sz="1700" b="1" dirty="0"/>
              <a:t>Флагман от компании {0}'}"</a:t>
            </a:r>
          </a:p>
          <a:p>
            <a:pPr marL="203195" indent="0">
              <a:buNone/>
            </a:pPr>
            <a:r>
              <a:rPr lang="ru-RU" sz="1700" b="1" dirty="0"/>
              <a:t>                        </a:t>
            </a:r>
            <a:r>
              <a:rPr lang="en-US" sz="1700" b="1" dirty="0" err="1"/>
              <a:t>TextColor</a:t>
            </a:r>
            <a:r>
              <a:rPr lang="en-US" sz="1700" b="1" dirty="0"/>
              <a:t>="Red"</a:t>
            </a:r>
          </a:p>
          <a:p>
            <a:pPr marL="203195" indent="0">
              <a:buNone/>
            </a:pPr>
            <a:r>
              <a:rPr lang="en-US" sz="1700" b="1" dirty="0"/>
              <a:t>                        </a:t>
            </a:r>
            <a:r>
              <a:rPr lang="en-US" sz="1700" b="1" dirty="0" err="1"/>
              <a:t>DetailColor</a:t>
            </a:r>
            <a:r>
              <a:rPr lang="en-US" sz="1700" b="1" dirty="0"/>
              <a:t>="Green"</a:t>
            </a:r>
          </a:p>
          <a:p>
            <a:pPr marL="203195" indent="0">
              <a:buNone/>
            </a:pPr>
            <a:r>
              <a:rPr lang="en-US" sz="1700" b="1" dirty="0"/>
              <a:t>                        /&gt;</a:t>
            </a:r>
          </a:p>
          <a:p>
            <a:pPr marL="203195" indent="0">
              <a:buNone/>
            </a:pPr>
            <a:r>
              <a:rPr lang="en-US" sz="1700" b="1" dirty="0"/>
              <a:t>                &lt;/</a:t>
            </a:r>
            <a:r>
              <a:rPr lang="en-US" sz="1700" b="1" dirty="0" err="1"/>
              <a:t>DataTemplate</a:t>
            </a:r>
            <a:r>
              <a:rPr lang="en-US" sz="1700" b="1" dirty="0"/>
              <a:t>&gt;</a:t>
            </a:r>
          </a:p>
          <a:p>
            <a:pPr marL="203195" indent="0">
              <a:buNone/>
            </a:pPr>
            <a:r>
              <a:rPr lang="en-US" sz="1700" b="1" dirty="0"/>
              <a:t>            &lt;/</a:t>
            </a:r>
            <a:r>
              <a:rPr lang="en-US" sz="1700" b="1" dirty="0" err="1"/>
              <a:t>ListView.ItemTemplate</a:t>
            </a:r>
            <a:r>
              <a:rPr lang="en-US" sz="1700" b="1" dirty="0"/>
              <a:t>&gt;</a:t>
            </a:r>
          </a:p>
          <a:p>
            <a:pPr marL="203195" indent="0">
              <a:buNone/>
            </a:pPr>
            <a:r>
              <a:rPr lang="en-US" sz="1700" b="1" dirty="0"/>
              <a:t>        &lt;/</a:t>
            </a:r>
            <a:r>
              <a:rPr lang="en-US" sz="1700" b="1" dirty="0" err="1"/>
              <a:t>ListView</a:t>
            </a:r>
            <a:r>
              <a:rPr lang="en-US" sz="1700" b="1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100080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="" xmlns:a16="http://schemas.microsoft.com/office/drawing/2014/main" id="{AED2A388-A535-44B1-6F42-551E7A5DB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>
            <a:extLst>
              <a:ext uri="{FF2B5EF4-FFF2-40B4-BE49-F238E27FC236}">
                <a16:creationId xmlns="" xmlns:a16="http://schemas.microsoft.com/office/drawing/2014/main" id="{5B9AD284-714B-2629-FFA2-9298A10995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800" dirty="0">
                <a:solidFill>
                  <a:schemeClr val="accent2"/>
                </a:solidFill>
              </a:rPr>
              <a:t>&lt;/</a:t>
            </a:r>
            <a:r>
              <a:rPr lang="en" sz="2800" dirty="0"/>
              <a:t> </a:t>
            </a:r>
            <a:r>
              <a:rPr lang="ru-RU" sz="2800" b="1" dirty="0"/>
              <a:t>И в файле кода происходит создание источника данных:</a:t>
            </a:r>
            <a:endParaRPr lang="ru-RU" sz="2800" dirty="0"/>
          </a:p>
        </p:txBody>
      </p:sp>
      <p:sp>
        <p:nvSpPr>
          <p:cNvPr id="229" name="Google Shape;229;p28">
            <a:extLst>
              <a:ext uri="{FF2B5EF4-FFF2-40B4-BE49-F238E27FC236}">
                <a16:creationId xmlns="" xmlns:a16="http://schemas.microsoft.com/office/drawing/2014/main" id="{70D52FFD-6D99-AB6F-B78A-D1D6837EA2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24" y="1530042"/>
            <a:ext cx="9906016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en-US" sz="1700" b="1" dirty="0" err="1"/>
              <a:t>InitializeComponent</a:t>
            </a:r>
            <a:r>
              <a:rPr lang="en-US" sz="1700" b="1" dirty="0"/>
              <a:t>();</a:t>
            </a:r>
          </a:p>
          <a:p>
            <a:pPr marL="203195" indent="0">
              <a:buNone/>
            </a:pPr>
            <a:r>
              <a:rPr lang="en-US" sz="1700" b="1" dirty="0"/>
              <a:t>        Phones = new List&lt;Phone&gt;</a:t>
            </a:r>
          </a:p>
          <a:p>
            <a:pPr marL="203195" indent="0">
              <a:buNone/>
            </a:pPr>
            <a:r>
              <a:rPr lang="en-US" sz="1700" b="1" dirty="0"/>
              <a:t>        {</a:t>
            </a:r>
          </a:p>
          <a:p>
            <a:pPr marL="203195" indent="0">
              <a:buNone/>
            </a:pPr>
            <a:r>
              <a:rPr lang="en-US" sz="1700" b="1" dirty="0"/>
              <a:t>            new Phone {Title="Galaxy S8", Company="Samsung", Price=48000, </a:t>
            </a:r>
            <a:r>
              <a:rPr lang="en-US" sz="1700" b="1" dirty="0" err="1"/>
              <a:t>ImagePath</a:t>
            </a:r>
            <a:r>
              <a:rPr lang="en-US" sz="1700" b="1" dirty="0"/>
              <a:t>="galaxys6.jpg" },</a:t>
            </a:r>
          </a:p>
          <a:p>
            <a:pPr marL="203195" indent="0">
              <a:buNone/>
            </a:pPr>
            <a:r>
              <a:rPr lang="en-US" sz="1700" b="1" dirty="0"/>
              <a:t>            new Phone {Title="Huawei P10", Company="Huawei", Price=35000, </a:t>
            </a:r>
            <a:r>
              <a:rPr lang="en-US" sz="1700" b="1" dirty="0" err="1"/>
              <a:t>ImagePath</a:t>
            </a:r>
            <a:r>
              <a:rPr lang="en-US" sz="1700" b="1" dirty="0"/>
              <a:t>="mate8.jpg" },</a:t>
            </a:r>
          </a:p>
          <a:p>
            <a:pPr marL="203195" indent="0">
              <a:buNone/>
            </a:pPr>
            <a:r>
              <a:rPr lang="en-US" sz="1700" b="1" dirty="0"/>
              <a:t>            new Phone {Title="HP Elite z3", Company="HP", Price=42000, </a:t>
            </a:r>
            <a:r>
              <a:rPr lang="en-US" sz="1700" b="1" dirty="0" err="1"/>
              <a:t>ImagePath</a:t>
            </a:r>
            <a:r>
              <a:rPr lang="en-US" sz="1700" b="1" dirty="0"/>
              <a:t>="lumia950.jpg" },</a:t>
            </a:r>
          </a:p>
          <a:p>
            <a:pPr marL="203195" indent="0">
              <a:buNone/>
            </a:pPr>
            <a:r>
              <a:rPr lang="en-US" sz="1700" b="1" dirty="0"/>
              <a:t>            new Phone {Title="LG G 6", Company="LG", Price=42000, </a:t>
            </a:r>
            <a:r>
              <a:rPr lang="en-US" sz="1700" b="1" dirty="0" err="1"/>
              <a:t>ImagePath</a:t>
            </a:r>
            <a:r>
              <a:rPr lang="en-US" sz="1700" b="1" dirty="0"/>
              <a:t>="nexus5x.jpg" },</a:t>
            </a:r>
          </a:p>
          <a:p>
            <a:pPr marL="203195" indent="0">
              <a:buNone/>
            </a:pPr>
            <a:r>
              <a:rPr lang="en-US" sz="1700" b="1" dirty="0"/>
              <a:t>            new Phone {Title="iPhone 7", Company="Apple", Price=52000, </a:t>
            </a:r>
            <a:r>
              <a:rPr lang="en-US" sz="1700" b="1" dirty="0" err="1"/>
              <a:t>ImagePath</a:t>
            </a:r>
            <a:r>
              <a:rPr lang="en-US" sz="1700" b="1" dirty="0"/>
              <a:t>="iphone6s.jpg" }</a:t>
            </a:r>
          </a:p>
          <a:p>
            <a:pPr marL="203195" indent="0">
              <a:buNone/>
            </a:pPr>
            <a:r>
              <a:rPr lang="en-US" sz="1700" b="1" dirty="0"/>
              <a:t>        };</a:t>
            </a:r>
          </a:p>
          <a:p>
            <a:pPr marL="203195" indent="0">
              <a:buNone/>
            </a:pPr>
            <a:r>
              <a:rPr lang="en-US" sz="1700" b="1" dirty="0"/>
              <a:t>        </a:t>
            </a:r>
            <a:r>
              <a:rPr lang="en-US" sz="1700" b="1" dirty="0" err="1"/>
              <a:t>this.BindingContext</a:t>
            </a:r>
            <a:r>
              <a:rPr lang="en-US" sz="1700" b="1" dirty="0"/>
              <a:t> = this;</a:t>
            </a:r>
          </a:p>
        </p:txBody>
      </p:sp>
    </p:spTree>
    <p:extLst>
      <p:ext uri="{BB962C8B-B14F-4D97-AF65-F5344CB8AC3E}">
        <p14:creationId xmlns:p14="http://schemas.microsoft.com/office/powerpoint/2010/main" val="3213144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="" xmlns:a16="http://schemas.microsoft.com/office/drawing/2014/main" id="{AED2A388-A535-44B1-6F42-551E7A5DB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>
            <a:extLst>
              <a:ext uri="{FF2B5EF4-FFF2-40B4-BE49-F238E27FC236}">
                <a16:creationId xmlns="" xmlns:a16="http://schemas.microsoft.com/office/drawing/2014/main" id="{5B9AD284-714B-2629-FFA2-9298A10995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800" dirty="0" smtClean="0">
                <a:solidFill>
                  <a:schemeClr val="accent2"/>
                </a:solidFill>
              </a:rPr>
              <a:t>&lt;/</a:t>
            </a:r>
            <a:r>
              <a:rPr lang="en" sz="2800" dirty="0" smtClean="0"/>
              <a:t> </a:t>
            </a:r>
            <a:r>
              <a:rPr lang="ru-RU" sz="2800" b="1" dirty="0"/>
              <a:t>Описание задания</a:t>
            </a:r>
          </a:p>
        </p:txBody>
      </p:sp>
      <p:sp>
        <p:nvSpPr>
          <p:cNvPr id="229" name="Google Shape;229;p28">
            <a:extLst>
              <a:ext uri="{FF2B5EF4-FFF2-40B4-BE49-F238E27FC236}">
                <a16:creationId xmlns="" xmlns:a16="http://schemas.microsoft.com/office/drawing/2014/main" id="{70D52FFD-6D99-AB6F-B78A-D1D6837EA2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24" y="1530042"/>
            <a:ext cx="9906016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en-US" sz="2400" dirty="0" smtClean="0"/>
              <a:t>	</a:t>
            </a:r>
            <a:r>
              <a:rPr lang="ru-RU" sz="2400" dirty="0" smtClean="0"/>
              <a:t>Создать </a:t>
            </a:r>
            <a:r>
              <a:rPr lang="ru-RU" sz="2400" dirty="0"/>
              <a:t>приложение на </a:t>
            </a:r>
            <a:r>
              <a:rPr lang="ru-RU" sz="2400" dirty="0" err="1"/>
              <a:t>Xamarin</a:t>
            </a:r>
            <a:r>
              <a:rPr lang="ru-RU" sz="2400" dirty="0"/>
              <a:t> </a:t>
            </a:r>
            <a:r>
              <a:rPr lang="ru-RU" sz="2400" dirty="0" err="1" smtClean="0"/>
              <a:t>Forms</a:t>
            </a:r>
            <a:r>
              <a:rPr lang="en-US" sz="2400" dirty="0" smtClean="0"/>
              <a:t> </a:t>
            </a:r>
            <a:r>
              <a:rPr lang="ru-RU" sz="2400" dirty="0" smtClean="0"/>
              <a:t>для </a:t>
            </a:r>
            <a:r>
              <a:rPr lang="ru-RU" sz="2400" dirty="0"/>
              <a:t>отображения списка строительных объектов в виде интерактивного </a:t>
            </a:r>
            <a:r>
              <a:rPr lang="ru-RU" sz="2400" dirty="0" err="1"/>
              <a:t>ListView</a:t>
            </a:r>
            <a:r>
              <a:rPr lang="ru-RU" sz="2400" dirty="0"/>
              <a:t>. Каждый объект должен содержать название, описание, цену, изображение и статус (готово или в работе). Добавить переключатель (</a:t>
            </a:r>
            <a:r>
              <a:rPr lang="ru-RU" sz="2400" dirty="0" err="1"/>
              <a:t>Switch</a:t>
            </a:r>
            <a:r>
              <a:rPr lang="ru-RU" sz="2400" dirty="0"/>
              <a:t>) для изменения статуса объекта. Также реализовать дополнительный экран, где будет отображаться карточка выбранного объекта с детальной информацией. Использовать </a:t>
            </a:r>
            <a:r>
              <a:rPr lang="ru-RU" sz="2400" dirty="0" err="1"/>
              <a:t>кастомное</a:t>
            </a:r>
            <a:r>
              <a:rPr lang="ru-RU" sz="2400" dirty="0"/>
              <a:t> оформление через </a:t>
            </a:r>
            <a:r>
              <a:rPr lang="ru-RU" sz="2400" dirty="0" err="1"/>
              <a:t>ViewCell</a:t>
            </a:r>
            <a:r>
              <a:rPr lang="ru-RU" sz="2400" dirty="0"/>
              <a:t> и стили через CSS.</a:t>
            </a:r>
          </a:p>
          <a:p>
            <a:pPr marL="203195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74465773"/>
      </p:ext>
    </p:extLst>
  </p:cSld>
  <p:clrMapOvr>
    <a:masterClrMapping/>
  </p:clrMapOvr>
</p:sld>
</file>

<file path=ppt/theme/theme1.xml><?xml version="1.0" encoding="utf-8"?>
<a:theme xmlns:a="http://schemas.openxmlformats.org/drawingml/2006/main" name="New Operating System Design Pitch Deck by Slidesgo">
  <a:themeElements>
    <a:clrScheme name="Simple Light">
      <a:dk1>
        <a:srgbClr val="FFFFFF"/>
      </a:dk1>
      <a:lt1>
        <a:srgbClr val="2D323C"/>
      </a:lt1>
      <a:dk2>
        <a:srgbClr val="242830"/>
      </a:dk2>
      <a:lt2>
        <a:srgbClr val="FFDB5D"/>
      </a:lt2>
      <a:accent1>
        <a:srgbClr val="94EE6B"/>
      </a:accent1>
      <a:accent2>
        <a:srgbClr val="E81981"/>
      </a:accent2>
      <a:accent3>
        <a:srgbClr val="BD64B5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660</Words>
  <Application>Microsoft Office PowerPoint</Application>
  <PresentationFormat>Широкоэкранный</PresentationFormat>
  <Paragraphs>83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Quantico</vt:lpstr>
      <vt:lpstr>Source Code Pro</vt:lpstr>
      <vt:lpstr>New Operating System Design Pitch Deck by Slidesgo</vt:lpstr>
      <vt:lpstr>Практическая работа №28 </vt:lpstr>
      <vt:lpstr>&lt;/ Изображения в ListView. ImageCell и ViewCell </vt:lpstr>
      <vt:lpstr>&lt;/ Изображения в ListView. ImageCell и ViewCell</vt:lpstr>
      <vt:lpstr>&lt;/ Изображения в ListView. ImageCell и ViewCell</vt:lpstr>
      <vt:lpstr>&lt;/ public class Phone</vt:lpstr>
      <vt:lpstr>&lt;/ Изображения в ListView. ImageCell и ViewCell</vt:lpstr>
      <vt:lpstr>&lt;/ Аналогичный пример в Xaml</vt:lpstr>
      <vt:lpstr>&lt;/ И в файле кода происходит создание источника данных:</vt:lpstr>
      <vt:lpstr>&lt;/ Описание задания</vt:lpstr>
      <vt:lpstr>&lt;/ Краткий план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sdd</dc:title>
  <dc:creator>Учетная запись Майкрософт</dc:creator>
  <cp:lastModifiedBy>Учетная запись Майкрософт</cp:lastModifiedBy>
  <cp:revision>38</cp:revision>
  <dcterms:created xsi:type="dcterms:W3CDTF">2024-09-22T22:58:42Z</dcterms:created>
  <dcterms:modified xsi:type="dcterms:W3CDTF">2025-03-19T03:39:47Z</dcterms:modified>
</cp:coreProperties>
</file>